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85" r:id="rId14"/>
    <p:sldId id="286" r:id="rId15"/>
    <p:sldId id="282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3" r:id="rId24"/>
    <p:sldId id="276" r:id="rId25"/>
    <p:sldId id="277" r:id="rId26"/>
    <p:sldId id="278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70D5DC-6030-4E67-95C0-C24D4EF65D69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68932FF-2307-40A9-ADCE-D2712EB75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A4C9D-2142-47ED-BCC5-8FE6977FBF8E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258FA-A2CD-4664-9EB5-08D4E5B5B1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3321E-1332-4F72-B8F3-BC29CC0AAE5E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E07FC-C2FD-4A40-ACFB-93BEC3713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531E1-1A21-414A-A11D-46C4B58C1E10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2820-EA85-424C-AB4C-8EFDB51A50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3FA3B6-99C5-4EB2-9277-B41191C74843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7059-44B8-49EF-B8D8-EF59816F66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A0BAD-C866-4F3C-941A-61C4E0DF946D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7753A-14E7-424D-963C-8E0E91785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90117-5679-46EE-81C2-44734366BC31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98565-04A6-4AFE-9455-69AAAE508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4A0CAD-4368-4D2F-B260-1C9A448CF488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96B87-29C7-4860-842B-CFF7C4551D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48D39-04DD-494D-B791-0137475D7E43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556B8-9E29-44A4-A5DA-F40E638F7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77E796C1-38CA-4386-ACDB-CEECD83DE13D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31E9C-9028-4222-97BE-AFE61C572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96B4BAC-34D6-4B7E-8D06-76A6B7A38F34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D3B1689-FFD9-47DD-A827-F4A12CE659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9486DA-FA1A-410C-851F-C4CCDB89D0D3}" type="datetimeFigureOut">
              <a:rPr lang="en-US" smtClean="0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27E098-A19E-4A0D-ABA4-955E951B61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E:\Dr.%20Sisir\Hahnemann_Virtual%20Tour\APULARITHOOMANJU_UTHSAVAPP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E:\Dr.%20Sisir\Hahnemann_Virtual%20Tour\APULARITHOOMANJU_UTHSAVAPPI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4161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6600" b="1" dirty="0" smtClean="0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  <a:t>A  GLIMPSE   INTO</a:t>
            </a:r>
            <a:br>
              <a:rPr lang="en-GB" sz="6600" b="1" dirty="0" smtClean="0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</a:br>
            <a:r>
              <a:rPr lang="en-GB" sz="6600" b="1" dirty="0" smtClean="0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  <a:t>HOMOEOPATHY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1" y="4678680"/>
            <a:ext cx="3581400" cy="11887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 err="1" smtClean="0"/>
              <a:t>Dr.</a:t>
            </a:r>
            <a:r>
              <a:rPr lang="en-IN" dirty="0" smtClean="0"/>
              <a:t> C.K. Mohan, M.D. (</a:t>
            </a:r>
            <a:r>
              <a:rPr lang="en-IN" dirty="0" err="1" smtClean="0"/>
              <a:t>Hom</a:t>
            </a:r>
            <a:r>
              <a:rPr lang="en-IN" dirty="0" smtClean="0"/>
              <a:t>)</a:t>
            </a:r>
          </a:p>
          <a:p>
            <a:r>
              <a:rPr lang="en-IN" dirty="0" smtClean="0"/>
              <a:t>Professor &amp; Chairman</a:t>
            </a:r>
          </a:p>
          <a:p>
            <a:r>
              <a:rPr lang="en-IN" dirty="0" smtClean="0"/>
              <a:t>Department of Paediatrics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229600" cy="51816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0066"/>
                </a:solidFill>
              </a:rPr>
              <a:t>The forward march of homoeopathy is steady and impressive. The World Health Organisation states that homoeopathy is the second most used medical system internationally. </a:t>
            </a:r>
            <a:endParaRPr lang="en-US" b="1" dirty="0" smtClean="0">
              <a:solidFill>
                <a:srgbClr val="FF0066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66"/>
                </a:solidFill>
              </a:rPr>
              <a:t>Homoeopathy began in India by a group of missionaries who started practicing it in Kolkata.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F0066"/>
                </a:solidFill>
              </a:rPr>
              <a:t>Homoeopathy got recognition in 1937 when Mr. </a:t>
            </a:r>
            <a:r>
              <a:rPr lang="en-GB" b="1" dirty="0" err="1" smtClean="0">
                <a:solidFill>
                  <a:srgbClr val="FF0066"/>
                </a:solidFill>
              </a:rPr>
              <a:t>Ghias-ud-idin</a:t>
            </a:r>
            <a:r>
              <a:rPr lang="en-GB" b="1" dirty="0" smtClean="0">
                <a:solidFill>
                  <a:srgbClr val="FF0066"/>
                </a:solidFill>
              </a:rPr>
              <a:t>, moved a resolution in the legislative assembly. </a:t>
            </a:r>
            <a:endParaRPr lang="en-US" b="1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80772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1" smtClean="0">
                <a:solidFill>
                  <a:srgbClr val="FF0066"/>
                </a:solidFill>
              </a:rPr>
              <a:t>Indian Parliament enacted the Homoeopathy Central Council Act in 1973.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000" b="1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b="1" smtClean="0">
                <a:solidFill>
                  <a:srgbClr val="FF0066"/>
                </a:solidFill>
              </a:rPr>
              <a:t>Central Council of Homoeopathy (CCH)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smtClean="0">
                <a:solidFill>
                  <a:srgbClr val="FF0066"/>
                </a:solidFill>
              </a:rPr>
              <a:t>   a Statutory Body  - the paramount authority to control and regulate the education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smtClean="0">
                <a:solidFill>
                  <a:srgbClr val="FF0066"/>
                </a:solidFill>
              </a:rPr>
              <a:t>   and practice of Homoeopathy in India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smtClean="0">
                <a:solidFill>
                  <a:srgbClr val="FF0066"/>
                </a:solidFill>
              </a:rPr>
              <a:t>   came in to existence in 1974.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200" b="1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smtClean="0">
                <a:solidFill>
                  <a:srgbClr val="FF0066"/>
                </a:solidFill>
              </a:rPr>
              <a:t>In 1974 Homeopathy was included in the National Health Scheme along with Allopathy and Indian Systems of Medicine.</a:t>
            </a:r>
            <a:endParaRPr lang="en-US" b="1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13327" name="Picture 19" descr="LOGO CMYK  PR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43600"/>
            <a:ext cx="38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LLE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6088"/>
            <a:ext cx="67818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OSPIT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0163" y="3352800"/>
            <a:ext cx="61928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14351" name="Picture 19" descr="LOGO CMYK  PR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43600"/>
            <a:ext cx="38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52575" y="2743200"/>
            <a:ext cx="65484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‘ REST !’</a:t>
            </a:r>
            <a:r>
              <a:rPr lang="en-US" sz="3200" b="1" i="1">
                <a:solidFill>
                  <a:srgbClr val="FFFF00"/>
                </a:solidFill>
              </a:rPr>
              <a:t>  </a:t>
            </a:r>
            <a:r>
              <a:rPr lang="en-US" sz="3200" b="1" i="1">
                <a:solidFill>
                  <a:srgbClr val="00FF00"/>
                </a:solidFill>
              </a:rPr>
              <a:t>have I ever rested ?  Forward, ever forward…………</a:t>
            </a:r>
          </a:p>
          <a:p>
            <a:pPr algn="r">
              <a:spcBef>
                <a:spcPct val="50000"/>
              </a:spcBef>
            </a:pPr>
            <a:r>
              <a:rPr lang="en-US" b="1"/>
              <a:t>- Dr. Samuel Hahnemann.</a:t>
            </a:r>
          </a:p>
        </p:txBody>
      </p:sp>
      <p:pic>
        <p:nvPicPr>
          <p:cNvPr id="11" name="Picture 3" descr="hahnemann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1000"/>
            <a:ext cx="1847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   </a:t>
            </a:r>
            <a:r>
              <a:rPr lang="en-US" dirty="0" smtClean="0"/>
              <a:t>  </a:t>
            </a:r>
            <a:r>
              <a:rPr lang="en-US" dirty="0"/>
              <a:t>Dr. P. R. SISIR </a:t>
            </a:r>
            <a:r>
              <a:rPr lang="en-US" dirty="0" smtClean="0"/>
              <a:t>    M</a:t>
            </a:r>
            <a:r>
              <a:rPr lang="en-US" dirty="0"/>
              <a:t>. D. (</a:t>
            </a:r>
            <a:r>
              <a:rPr lang="en-US" dirty="0" err="1"/>
              <a:t>Hom</a:t>
            </a:r>
            <a:r>
              <a:rPr lang="en-US" dirty="0"/>
              <a:t>)</a:t>
            </a:r>
          </a:p>
        </p:txBody>
      </p:sp>
      <p:pic>
        <p:nvPicPr>
          <p:cNvPr id="355330" name="Picture 2" descr="show2[1]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5" name="Picture 7" descr="Suns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1" name="Picture 3" descr="college 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5100" y="3500438"/>
            <a:ext cx="10620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6" name="WordArt 8"/>
          <p:cNvSpPr>
            <a:spLocks noChangeArrowheads="1" noChangeShapeType="1" noTextEdit="1"/>
          </p:cNvSpPr>
          <p:nvPr/>
        </p:nvSpPr>
        <p:spPr bwMode="auto">
          <a:xfrm rot="5400000">
            <a:off x="4787901" y="2420937"/>
            <a:ext cx="6121400" cy="18002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1" lon="20699991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latin typeface="Arial Black"/>
              </a:rPr>
              <a:t>THANK YOU ALL</a:t>
            </a:r>
          </a:p>
        </p:txBody>
      </p:sp>
      <p:pic>
        <p:nvPicPr>
          <p:cNvPr id="355337" name="APULARITHOOMANJU_UTHSAVAPP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69580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9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2804" fill="hold"/>
                                        <p:tgtEl>
                                          <p:spTgt spid="355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5337"/>
                </p:tgtEl>
              </p:cMediaNode>
            </p:audio>
          </p:childTnLst>
        </p:cTn>
      </p:par>
    </p:tnLst>
    <p:bldLst>
      <p:bldP spid="3553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16399" name="Picture 19" descr="LOGO CMYK  PR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43600"/>
            <a:ext cx="38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3059113"/>
            <a:ext cx="75882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SCOPE OF HOMEOPATHY IN PAEDIATRICS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a-IN" b="1" smtClean="0">
                <a:latin typeface="Bamini" pitchFamily="2" charset="0"/>
              </a:rPr>
              <a:t>குழந்தைகளுக்கு</a:t>
            </a:r>
            <a:r>
              <a:rPr lang="en-US" smtClean="0">
                <a:latin typeface="Bamini" pitchFamily="2" charset="0"/>
              </a:rPr>
              <a:t> </a:t>
            </a:r>
            <a:r>
              <a:rPr lang="ta-IN" smtClean="0">
                <a:latin typeface="Bamini" pitchFamily="2" charset="0"/>
              </a:rPr>
              <a:t>எற்படும் நோய்க</a:t>
            </a:r>
            <a:r>
              <a:rPr lang="ta-IN" b="1" smtClean="0">
                <a:latin typeface="Bamini" pitchFamily="2" charset="0"/>
              </a:rPr>
              <a:t>ளு</a:t>
            </a:r>
            <a:r>
              <a:rPr lang="ta-IN" smtClean="0">
                <a:latin typeface="Bamini" pitchFamily="2" charset="0"/>
              </a:rPr>
              <a:t>ம் </a:t>
            </a:r>
            <a:endParaRPr lang="en-US" smtClean="0">
              <a:latin typeface="Bamini" pitchFamily="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ta-IN" b="1" dirty="0" smtClean="0"/>
              <a:t>ஹோமியோபதி</a:t>
            </a:r>
            <a:r>
              <a:rPr lang="en-US" b="1" dirty="0" smtClean="0">
                <a:cs typeface="Latha" pitchFamily="2" charset="0"/>
              </a:rPr>
              <a:t> </a:t>
            </a:r>
            <a:r>
              <a:rPr lang="ta-IN" b="1" dirty="0" smtClean="0"/>
              <a:t>மருத்துவமும்</a:t>
            </a:r>
            <a:endParaRPr lang="en-US" b="1" dirty="0" smtClean="0">
              <a:cs typeface="Latha" pitchFamily="2" charset="0"/>
            </a:endParaRPr>
          </a:p>
        </p:txBody>
      </p:sp>
      <p:pic>
        <p:nvPicPr>
          <p:cNvPr id="17412" name="Picture 5" descr="ukcuk890085000_eczema_ghk199907_240_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PJF3ECAKE3P1DCADOOW71CAYXV67UCA6XVBL4CACLEXGJCA62G900CAX12XTNCAQ4DBCMCAZZ1HXLCATJI6EMCAXO2BMICAI1BXEOCANBBYR1CAXSO895CAAEHDT2CAEJLNPQCAX4MYBLCA50J703CA706AW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486400"/>
            <a:ext cx="676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AADCWCA0S3HTWCAYXD9BZCA4MQB69CA8EQ9L4CAYM4WVECA4GIT7JCA74YK1HCAMKMREXCA9DKI50CA0ZDI6ZCAOHOTEBCAF6BXMYCAOJ5QQDCA4QDPT9CA9XRLS1CAQA0IP6CASWYM84CA8GCDDJCAFAJD0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105400"/>
            <a:ext cx="1000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B1Q8ACA6E18WXCAIURFZQCAJF7KXXCAHFEF3QCA3KA1WDCAUYX9FCCA5G0HUDCAIK70SWCA05NXVUCASDWFXLCAGDWJJ8CA98PI31CAK9Y50QCAWUTMBACABY5H9PCAJLKC3UCABB7YWQCAIJNE0ICAF2F1TZ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838200"/>
            <a:ext cx="9334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Content Placeholder 3" descr="images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2362200"/>
            <a:ext cx="1600200" cy="2057400"/>
          </a:xfr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9075" y="322263"/>
            <a:ext cx="7477125" cy="1143000"/>
          </a:xfrm>
        </p:spPr>
        <p:txBody>
          <a:bodyPr/>
          <a:lstStyle/>
          <a:p>
            <a:pPr eaLnBrk="1" hangingPunct="1"/>
            <a:r>
              <a:rPr lang="ta-IN" b="1" dirty="0" smtClean="0">
                <a:latin typeface="Bamini" pitchFamily="2" charset="0"/>
              </a:rPr>
              <a:t>சளி </a:t>
            </a:r>
            <a:r>
              <a:rPr lang="en-US" b="1" dirty="0" smtClean="0">
                <a:latin typeface="Bamini" pitchFamily="2" charset="0"/>
              </a:rPr>
              <a:t>(</a:t>
            </a:r>
            <a:r>
              <a:rPr lang="ta-IN" b="1" dirty="0" smtClean="0">
                <a:latin typeface="Bamini" pitchFamily="2" charset="0"/>
              </a:rPr>
              <a:t>அ</a:t>
            </a:r>
            <a:r>
              <a:rPr lang="en-US" b="1" dirty="0" smtClean="0">
                <a:latin typeface="Bamini" pitchFamily="2" charset="0"/>
              </a:rPr>
              <a:t>) </a:t>
            </a:r>
            <a:r>
              <a:rPr lang="en-US" sz="6000" b="1" dirty="0" smtClean="0">
                <a:latin typeface="Bamini" pitchFamily="2" charset="0"/>
              </a:rPr>
              <a:t>[y</a:t>
            </a:r>
            <a:r>
              <a:rPr lang="ta-IN" b="1" dirty="0" smtClean="0">
                <a:latin typeface="Bamini" pitchFamily="2" charset="0"/>
              </a:rPr>
              <a:t>தோக்ஷம்</a:t>
            </a:r>
            <a:r>
              <a:rPr lang="en-US" b="1" dirty="0" smtClean="0">
                <a:latin typeface="Bamini" pitchFamily="2" charset="0"/>
              </a:rPr>
              <a:t> </a:t>
            </a:r>
            <a:endParaRPr lang="en-US" dirty="0" smtClean="0"/>
          </a:p>
        </p:txBody>
      </p:sp>
      <p:pic>
        <p:nvPicPr>
          <p:cNvPr id="18436" name="Picture 10" descr="FR8IXCAZCS2Z0CAD6QJ7QCA07I6YICARGJR80CAHMME6UCAWLFK0LCA0BBC5PCADZ084LCAFA5J5BCAL7E82ZCAX6VL8PCAHEZZLGCAYBJJUVCAYDKMPTCAT74M0YCARGBF6ZCAMK6A4ICA3ZJ60KCA22P1F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2" descr="2UP2QCA87HPJUCAQ1U0S2CAO0XIGQCAWMK7ANCAWSOSCPCA5FQVS0CA3A4J0HCAWSFOLOCAYH0IAMCAM2LK0OCALFLMHBCAFNKUTICAACIFEGCAPOL9SCCAIYU41ACASG52BYCA77MCN3CARL8AO0CAIZCSJ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752600"/>
            <a:ext cx="1143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3" descr="imag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648200"/>
            <a:ext cx="990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5" descr="images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648200"/>
            <a:ext cx="11620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Content Placeholder 3" descr="5F97OCAI84Z5ACAFFZ4EDCAH9E622CAKFLT19CAP89RM2CARLIKOVCABB6S6ACATTM65WCA0TD5YYCAXH2LKRCAM1LJT2CA9YWQMSCAF0T5X4CAIQJE6HCA0G7J7PCAH236DHCAO43Q10CAXDW3R7CA0YOPI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209800"/>
            <a:ext cx="1219200" cy="1295400"/>
          </a:xfr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a-IN" smtClean="0"/>
              <a:t>டான்சி</a:t>
            </a:r>
            <a:r>
              <a:rPr lang="ta-IN" smtClean="0">
                <a:latin typeface="Bamini" pitchFamily="2" charset="0"/>
              </a:rPr>
              <a:t>ல் க</a:t>
            </a:r>
            <a:r>
              <a:rPr lang="ta-IN" smtClean="0"/>
              <a:t>ட்</a:t>
            </a:r>
            <a:r>
              <a:rPr lang="ta-IN" smtClean="0">
                <a:latin typeface="Bamini" pitchFamily="2" charset="0"/>
              </a:rPr>
              <a:t>டிக</a:t>
            </a:r>
            <a:r>
              <a:rPr lang="ta-IN" smtClean="0"/>
              <a:t>ள்</a:t>
            </a:r>
            <a:endParaRPr lang="en-US" smtClean="0"/>
          </a:p>
        </p:txBody>
      </p:sp>
      <p:pic>
        <p:nvPicPr>
          <p:cNvPr id="19460" name="Picture 2" descr="D:\my assignment\thyroid\tonsilitis adenoids\5F97OCAI84Z5ACAFFZ4EDCAH9E622CAKFLT19CAP89RM2CARLIKOVCABB6S6ACATTM65WCA0TD5YYCAXH2LKRCAM1LJT2CA9YWQMSCAF0T5X4CAIQJE6HCA0G7J7PCAH236DHCAO43Q10CAXDW3R7CA0YO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133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6SX3FCAEIYXRDCABBYM1ECAXIF8VDCAFIF6W0CAC03ONOCAGJVJOVCAPWROP4CACYXQOCCAB69WK1CAAD80QECAP9KJ6TCAZEHG92CAKFRYT8CAS71MU0CA0V919VCAAWH0OICALW033BCADQZN91CAALXG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095625"/>
            <a:ext cx="17287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Content Placeholder 3" descr="adenoid facei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2819400"/>
            <a:ext cx="1219200" cy="1524000"/>
          </a:xfr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mini" pitchFamily="2" charset="0"/>
              </a:rPr>
              <a:t> </a:t>
            </a:r>
            <a:r>
              <a:rPr lang="en-US" smtClean="0"/>
              <a:t>(adenoids)</a:t>
            </a:r>
          </a:p>
        </p:txBody>
      </p:sp>
      <p:pic>
        <p:nvPicPr>
          <p:cNvPr id="20484" name="Picture 4" descr="adenoid fa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S3ACACAEQCASNCAF43FJ8CA44PH1TCA1CZA0UCAC21E5JCAVELJRXCAV3RQ4ECAI93U93CAPGJIXDCAWLTZEBCAE8256NCAL467FOCA7QJLU3CAX94MP3CAKYJ0I8CAMPVH6XCASAQAG6CA3Z9Q8TCAT3X53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4196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7239000" cy="6019800"/>
          </a:xfrm>
        </p:spPr>
        <p:txBody>
          <a:bodyPr/>
          <a:lstStyle/>
          <a:p>
            <a:pPr marL="55563" indent="-55563" eaLnBrk="1" hangingPunct="1">
              <a:lnSpc>
                <a:spcPct val="110000"/>
              </a:lnSpc>
              <a:buFont typeface="Wingdings" pitchFamily="2" charset="2"/>
              <a:buNone/>
              <a:tabLst>
                <a:tab pos="4114800" algn="l"/>
              </a:tabLst>
            </a:pPr>
            <a:r>
              <a:rPr lang="en-GB" sz="3600" b="1" smtClean="0">
                <a:solidFill>
                  <a:srgbClr val="FF0000"/>
                </a:solidFill>
              </a:rPr>
              <a:t>	</a:t>
            </a:r>
            <a:r>
              <a:rPr lang="en-GB" sz="3600" b="1" smtClean="0">
                <a:solidFill>
                  <a:srgbClr val="00FF00"/>
                </a:solidFill>
              </a:rPr>
              <a:t>Homoeopathy</a:t>
            </a:r>
            <a:r>
              <a:rPr lang="en-GB" b="1" smtClean="0">
                <a:solidFill>
                  <a:srgbClr val="FF0000"/>
                </a:solidFill>
              </a:rPr>
              <a:t> is </a:t>
            </a:r>
          </a:p>
          <a:p>
            <a:pPr marL="55563" indent="-55563" eaLnBrk="1" hangingPunct="1">
              <a:lnSpc>
                <a:spcPct val="110000"/>
              </a:lnSpc>
              <a:buFont typeface="Wingdings" pitchFamily="2" charset="2"/>
              <a:buNone/>
              <a:tabLst>
                <a:tab pos="4114800" algn="l"/>
              </a:tabLst>
            </a:pPr>
            <a:r>
              <a:rPr lang="en-GB" b="1" smtClean="0">
                <a:solidFill>
                  <a:srgbClr val="FF0000"/>
                </a:solidFill>
              </a:rPr>
              <a:t> a specialised method of drug therapy </a:t>
            </a:r>
          </a:p>
          <a:p>
            <a:pPr marL="55563" indent="-55563" eaLnBrk="1" hangingPunct="1">
              <a:lnSpc>
                <a:spcPct val="110000"/>
              </a:lnSpc>
              <a:buFont typeface="Wingdings" pitchFamily="2" charset="2"/>
              <a:buNone/>
              <a:tabLst>
                <a:tab pos="4114800" algn="l"/>
              </a:tabLst>
            </a:pPr>
            <a:r>
              <a:rPr lang="en-GB" b="1" smtClean="0">
                <a:solidFill>
                  <a:srgbClr val="FF0000"/>
                </a:solidFill>
              </a:rPr>
              <a:t> of curing natural diseases </a:t>
            </a:r>
          </a:p>
          <a:p>
            <a:pPr marL="55563" indent="-55563" eaLnBrk="1" hangingPunct="1">
              <a:lnSpc>
                <a:spcPct val="110000"/>
              </a:lnSpc>
              <a:buFont typeface="Wingdings" pitchFamily="2" charset="2"/>
              <a:buNone/>
              <a:tabLst>
                <a:tab pos="4114800" algn="l"/>
              </a:tabLst>
            </a:pPr>
            <a:r>
              <a:rPr lang="en-GB" b="1" smtClean="0">
                <a:solidFill>
                  <a:srgbClr val="FF0000"/>
                </a:solidFill>
              </a:rPr>
              <a:t> by administration of drugs </a:t>
            </a:r>
          </a:p>
          <a:p>
            <a:pPr marL="55563" indent="-55563" eaLnBrk="1" hangingPunct="1">
              <a:lnSpc>
                <a:spcPct val="110000"/>
              </a:lnSpc>
              <a:buFont typeface="Wingdings" pitchFamily="2" charset="2"/>
              <a:buNone/>
              <a:tabLst>
                <a:tab pos="4114800" algn="l"/>
              </a:tabLst>
            </a:pPr>
            <a:r>
              <a:rPr lang="en-GB" b="1" smtClean="0">
                <a:solidFill>
                  <a:srgbClr val="FF0000"/>
                </a:solidFill>
              </a:rPr>
              <a:t> which  have been experimentally proved    </a:t>
            </a:r>
          </a:p>
          <a:p>
            <a:pPr marL="55563" indent="-55563" eaLnBrk="1" hangingPunct="1">
              <a:lnSpc>
                <a:spcPct val="110000"/>
              </a:lnSpc>
              <a:buFont typeface="Wingdings" pitchFamily="2" charset="2"/>
              <a:buNone/>
              <a:tabLst>
                <a:tab pos="4114800" algn="l"/>
              </a:tabLst>
            </a:pPr>
            <a:r>
              <a:rPr lang="en-GB" b="1" smtClean="0">
                <a:solidFill>
                  <a:srgbClr val="FF0000"/>
                </a:solidFill>
              </a:rPr>
              <a:t> to possess the power of producing </a:t>
            </a:r>
          </a:p>
          <a:p>
            <a:pPr marL="55563" indent="-55563" eaLnBrk="1" hangingPunct="1">
              <a:lnSpc>
                <a:spcPct val="110000"/>
              </a:lnSpc>
              <a:buFont typeface="Wingdings" pitchFamily="2" charset="2"/>
              <a:buNone/>
              <a:tabLst>
                <a:tab pos="4114800" algn="l"/>
              </a:tabLst>
            </a:pPr>
            <a:r>
              <a:rPr lang="en-GB" b="1" smtClean="0">
                <a:solidFill>
                  <a:srgbClr val="FF0000"/>
                </a:solidFill>
              </a:rPr>
              <a:t> similar  artificial symptoms </a:t>
            </a:r>
          </a:p>
          <a:p>
            <a:pPr marL="55563" indent="-55563" eaLnBrk="1" hangingPunct="1">
              <a:lnSpc>
                <a:spcPct val="110000"/>
              </a:lnSpc>
              <a:buFont typeface="Wingdings" pitchFamily="2" charset="2"/>
              <a:buNone/>
              <a:tabLst>
                <a:tab pos="4114800" algn="l"/>
              </a:tabLst>
            </a:pPr>
            <a:r>
              <a:rPr lang="en-GB" b="1" smtClean="0">
                <a:solidFill>
                  <a:srgbClr val="FF0000"/>
                </a:solidFill>
              </a:rPr>
              <a:t> on healthy human beings.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Content Placeholder 3" descr="J3QTICAK7W2Y1CA3G170WCA97DPYQCA99ASZKCA8A310ECAOE0VYOCAPIN5F2CA6A9IIYCAP9GPQQCAJG4G3HCACITCUUCAD7PA1ECAM3YB7PCA96O20YCA6GRX1FCA5DH17QCA61RPE0CARKYNFFCA8GPNYO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>
          <a:xfrm>
            <a:off x="914400" y="3733800"/>
            <a:ext cx="2619375" cy="1600200"/>
          </a:xfr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1PNUHCA1EIS8NCAYG4V3NCABWJ0L5CAQIBUPQCACT7WHKCAHB1U4SCA111BYWCA9ZXPZHCAGRZ17QCATDLZCJCA4MICEICAUD5JC4CAIY8983CAQ8M51CCAHIH663CAZUVWPNCADR5W4PCA41DANECAU2TE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115JZCA2LVX6FCAZQCPNXCAB05K2MCAGM9O7SCAZJ0WQ0CAY6C2ZCCAQXGRCSCAM3FMA9CASRSUZ7CA0XX7CICAJDXF8DCAQEDJYXCAOWHWR7CA8CXLHGCAX710YZCADY3BNVCAT0XZXTCADH2AD1CAYCVR6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447800"/>
            <a:ext cx="266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D16C0CAYEWEYMCAHUN8WBCAT54AVACA6VRSM3CAW1IAN9CA0FHMQ2CAZYXCJ2CAHBA4IRCAMP5NJLCA5355KRCAXGIIDRCASV6TDQCALF4YQPCAQ56MXQCA6VR7SACA00G6SACAO6VJ5FCAOUX7LXCAI3B1S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8100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Content Placeholder 4" descr="9JHZGCAWCXZN9CA8FKPETCAA666IJCAJO90LCCAEY9ZWCCA3TV111CA1DY2J0CAYZ8A1VCA1GGX0HCAHSS02LCA1H789LCANSGF01CAZOJ5CVCAVUUROQCALHCJHHCA692N14CAR81TYGCAS2E06ZCA3NY7Z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4495800"/>
            <a:ext cx="1076325" cy="1085850"/>
          </a:xfr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mini" pitchFamily="2" charset="0"/>
              </a:rPr>
              <a:t>(</a:t>
            </a:r>
            <a:r>
              <a:rPr lang="en-US" smtClean="0"/>
              <a:t>Acute bronchitis):</a:t>
            </a:r>
          </a:p>
        </p:txBody>
      </p:sp>
      <p:pic>
        <p:nvPicPr>
          <p:cNvPr id="22532" name="Picture 5" descr="QQ3SRCAY950NTCAIIWKCXCAEY5R8YCAN8R5EQCAFSY6JICAX8V7TVCAZW3P3ICAXZEB43CA2U0GX5CAVSU6ZJCAAXQ8DBCAOC2P30CAP7BPQGCAVUHFGLCAMB1WQCCADTUQ0ACAQRE7TQCAV32UESCAKB1XYX -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514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MAAF8CAPLE3QWCAYG8J41CAAHEJRGCA1QVIQHCAI04WUFCAAGYA2HCA5RCOMXCAMZH86LCAU3RX0QCA06YO9JCA3R136MCAZGSY5VCAYLG7R6CARY854SCAY19SU3CAEHWAMJCAPSAWKFCA9UETISCA3RJ88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143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63525" y="1676400"/>
            <a:ext cx="7386638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Asthma:</a:t>
            </a:r>
            <a:endParaRPr lang="en-US" sz="3600" smtClean="0">
              <a:latin typeface="Bamini" pitchFamily="2" charset="0"/>
            </a:endParaRPr>
          </a:p>
        </p:txBody>
      </p:sp>
      <p:pic>
        <p:nvPicPr>
          <p:cNvPr id="23556" name="Picture 3" descr="9J63DCAXOMI3NCA4OG8ZTCA51KJWOCA3RMZ02CADX4RF0CA7TAPYGCALV39PCCA653AF4CA18XMZACAV0NBKCCAHU7S34CAP1KFTDCAO4N0RTCAGXOPM3CA2I7EGZCAK2KBXJCARM4627CA3TVC38CA7MUNU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419600"/>
            <a:ext cx="1171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12RGOCAQHDMPYCA6YQ4CFCAF0TORZCACUD2ZRCA9W3YBOCA1LE3XLCA3N40A5CAK832T2CANLD4LUCAPKQ0M5CA0YI8FBCANBQBC2CAU8H3IACABHLGI0CAKD8TWNCA3GIZR9CA16DS0FCA99CLDBCAXPGHK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343400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RGKRYCAG4721JCAPQN4GFCAT138ENCAN6KSXXCA9BHOM4CA7JJXXNCAFFZX0JCAKRODEICAOO80Q4CA14JC8QCACVSGMRCAE099VNCA7L7WBSCA6BB3S4CAJJ1H5ECA6UZ3M0CA941KDECAWMQ501CARHHMW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8163" y="142875"/>
            <a:ext cx="1295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4591" name="Picture 19" descr="LOGO CMYK  PR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43600"/>
            <a:ext cx="38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381000"/>
            <a:ext cx="7434263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Few other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paediatric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conditions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which can be managed with Homoeopathy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676400"/>
            <a:ext cx="79248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CHILDHOOD PROBLEMS RELATED TO LEARNING DISABILITY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SCHOLASTIC BACKWARDNESS AMONG CHILDREN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BEHAVIOURAL DISORDERS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MENTALLY CHALLENGED</a:t>
            </a:r>
          </a:p>
          <a:p>
            <a:pPr>
              <a:defRPr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THYROID DISORDERS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EATING DISORDERS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LOSS OF WEIGHT</a:t>
            </a:r>
          </a:p>
          <a:p>
            <a:pPr>
              <a:defRPr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SKIN DISEASES</a:t>
            </a:r>
          </a:p>
          <a:p>
            <a:pPr>
              <a:defRPr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PRIMARY COMPLEX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TUBERCULOSIS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LIVER DISORDERS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KIDNEY &amp; URINARY TRACT DISORDERS</a:t>
            </a:r>
          </a:p>
          <a:p>
            <a:pPr>
              <a:buFont typeface="Arial" pitchFamily="34" charset="0"/>
              <a:buChar char="•"/>
              <a:defRPr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5615" name="Picture 19" descr="LOGO CMYK  PR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43600"/>
            <a:ext cx="38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62000" y="2209800"/>
            <a:ext cx="7696200" cy="1752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Few words about the institute I am working….</a:t>
            </a:r>
          </a:p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&amp; </a:t>
            </a:r>
          </a:p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And its working plan…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6639" name="Picture 19" descr="LOGO CMYK  PR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43600"/>
            <a:ext cx="38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LLE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6088"/>
            <a:ext cx="67818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OSPIT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0163" y="3352800"/>
            <a:ext cx="61928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7663" name="Picture 19" descr="LOGO CMYK  PR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43600"/>
            <a:ext cx="38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5-01-10_14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5-01-10_14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57200"/>
            <a:ext cx="3867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25-01-10_140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276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25-01-10_140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276600"/>
            <a:ext cx="386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43000" y="6172200"/>
            <a:ext cx="7018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Gerdi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Gutperle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Agasthiarmuni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Child Care Centre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Vellamadam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Nagercoil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00CCFF">
              <a:alpha val="80000"/>
            </a:srgbClr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323850" y="0"/>
            <a:ext cx="8515350" cy="381000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304800" y="6488668"/>
            <a:ext cx="8534400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 rot="5400000">
            <a:off x="5560091" y="3244337"/>
            <a:ext cx="6857998" cy="369332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alt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R. SISIR M.D. (</a:t>
            </a:r>
            <a:r>
              <a:rPr lang="en-US" altLang="en-US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Hom</a:t>
            </a:r>
            <a:r>
              <a:rPr lang="en-US" altLang="en-US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</a:p>
        </p:txBody>
      </p:sp>
      <p:pic>
        <p:nvPicPr>
          <p:cNvPr id="28687" name="Picture 19" descr="LOGO CMYK  PR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43600"/>
            <a:ext cx="38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52575" y="2743200"/>
            <a:ext cx="65484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‘ REST !’</a:t>
            </a:r>
            <a:r>
              <a:rPr lang="en-US" sz="3200" b="1" i="1">
                <a:solidFill>
                  <a:srgbClr val="FFFF00"/>
                </a:solidFill>
              </a:rPr>
              <a:t>  </a:t>
            </a:r>
            <a:r>
              <a:rPr lang="en-US" sz="3200" b="1" i="1">
                <a:solidFill>
                  <a:srgbClr val="00FF00"/>
                </a:solidFill>
              </a:rPr>
              <a:t>have I ever rested ?  Forward, ever forward…………</a:t>
            </a:r>
          </a:p>
          <a:p>
            <a:pPr algn="r">
              <a:spcBef>
                <a:spcPct val="50000"/>
              </a:spcBef>
            </a:pPr>
            <a:r>
              <a:rPr lang="en-US" b="1"/>
              <a:t>- Dr. Samuel Hahnemann.</a:t>
            </a:r>
          </a:p>
        </p:txBody>
      </p:sp>
      <p:pic>
        <p:nvPicPr>
          <p:cNvPr id="11" name="Picture 3" descr="hahnemann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1000"/>
            <a:ext cx="1847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                                       Dr. P. R. SISIR M. D. (Hom)</a:t>
            </a:r>
          </a:p>
        </p:txBody>
      </p:sp>
      <p:pic>
        <p:nvPicPr>
          <p:cNvPr id="355330" name="Picture 2" descr="show2[1]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5" name="Picture 7" descr="Suns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1" name="Picture 3" descr="college 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5100" y="3500438"/>
            <a:ext cx="10620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6" name="WordArt 8"/>
          <p:cNvSpPr>
            <a:spLocks noChangeArrowheads="1" noChangeShapeType="1" noTextEdit="1"/>
          </p:cNvSpPr>
          <p:nvPr/>
        </p:nvSpPr>
        <p:spPr bwMode="auto">
          <a:xfrm rot="5400000">
            <a:off x="4787901" y="2420937"/>
            <a:ext cx="6121400" cy="18002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1" lon="20699991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latin typeface="Arial Black"/>
              </a:rPr>
              <a:t>THANK YOU ALL</a:t>
            </a:r>
          </a:p>
        </p:txBody>
      </p:sp>
      <p:pic>
        <p:nvPicPr>
          <p:cNvPr id="355337" name="APULARITHOOMANJU_UTHSAVAPP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69580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9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2804" fill="hold"/>
                                        <p:tgtEl>
                                          <p:spTgt spid="355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5337"/>
                </p:tgtEl>
              </p:cMediaNode>
            </p:audio>
          </p:childTnLst>
        </p:cTn>
      </p:par>
    </p:tnLst>
    <p:bldLst>
      <p:bldP spid="355336" grpId="0" animBg="1"/>
      <p:bldP spid="3553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7772400" cy="6019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>
                <a:solidFill>
                  <a:srgbClr val="FF0000"/>
                </a:solidFill>
              </a:rPr>
              <a:t>Law of </a:t>
            </a:r>
            <a:r>
              <a:rPr lang="en-US" dirty="0" err="1" smtClean="0">
                <a:solidFill>
                  <a:srgbClr val="FF0000"/>
                </a:solidFill>
              </a:rPr>
              <a:t>Similars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Law of Single medicine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Law of Minimum Dose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Law of Drug </a:t>
            </a:r>
            <a:r>
              <a:rPr lang="en-US" dirty="0" err="1" smtClean="0">
                <a:solidFill>
                  <a:srgbClr val="FF0000"/>
                </a:solidFill>
              </a:rPr>
              <a:t>Dynamisation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Law of Individualization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Law of Vital force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228600"/>
            <a:ext cx="800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chemeClr val="tx2"/>
              </a:solidFill>
            </a:endParaRPr>
          </a:p>
          <a:p>
            <a:pPr algn="ctr"/>
            <a:r>
              <a:rPr lang="en-US" sz="3200" b="1">
                <a:solidFill>
                  <a:srgbClr val="00FF00"/>
                </a:solidFill>
              </a:rPr>
              <a:t>Basic Principles of Homoeopathy</a:t>
            </a:r>
            <a:r>
              <a:rPr lang="en-US" sz="3200" b="1">
                <a:solidFill>
                  <a:schemeClr val="tx2"/>
                </a:solidFill>
              </a:rPr>
              <a:t/>
            </a:r>
            <a:br>
              <a:rPr lang="en-US" sz="3200" b="1">
                <a:solidFill>
                  <a:schemeClr val="tx2"/>
                </a:solidFill>
              </a:rPr>
            </a:br>
            <a:endParaRPr lang="en-GB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0" y="1981200"/>
            <a:ext cx="60960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0000"/>
                </a:solidFill>
              </a:rPr>
              <a:t>Vegetables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900" b="1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0000"/>
                </a:solidFill>
              </a:rPr>
              <a:t>Animals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900" b="1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0000"/>
                </a:solidFill>
              </a:rPr>
              <a:t>Metals &amp; Minerals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900" b="1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0000"/>
                </a:solidFill>
              </a:rPr>
              <a:t>Nosodes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900" b="1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0000"/>
                </a:solidFill>
              </a:rPr>
              <a:t>Sarcodes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900" b="1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FF0000"/>
                </a:solidFill>
              </a:rPr>
              <a:t>Imponderabilia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71600" y="228600"/>
            <a:ext cx="6400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FF00"/>
              </a:solidFill>
            </a:endParaRPr>
          </a:p>
          <a:p>
            <a:pPr algn="ctr"/>
            <a:r>
              <a:rPr lang="en-US" sz="3200" b="1">
                <a:solidFill>
                  <a:srgbClr val="00FF00"/>
                </a:solidFill>
              </a:rPr>
              <a:t>Medicines are prepared </a:t>
            </a:r>
          </a:p>
          <a:p>
            <a:pPr algn="ctr"/>
            <a:r>
              <a:rPr lang="en-US" sz="3200" b="1">
                <a:solidFill>
                  <a:srgbClr val="00FF00"/>
                </a:solidFill>
              </a:rPr>
              <a:t>from natural resources</a:t>
            </a:r>
            <a:r>
              <a:rPr lang="en-US" sz="2800" b="1"/>
              <a:t> </a:t>
            </a:r>
          </a:p>
          <a:p>
            <a:pPr algn="ctr"/>
            <a:endParaRPr lang="en-GB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German Physician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2800" smtClean="0">
                <a:solidFill>
                  <a:srgbClr val="FF0000"/>
                </a:solidFill>
              </a:rPr>
              <a:t>1755 – 1843</a:t>
            </a:r>
            <a:r>
              <a:rPr lang="en-US" smtClean="0"/>
              <a:t> 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4763"/>
            <a:ext cx="6705600" cy="5830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686800" cy="4724400"/>
          </a:xfrm>
        </p:spPr>
        <p:txBody>
          <a:bodyPr rtlCol="0">
            <a:normAutofit/>
          </a:bodyPr>
          <a:lstStyle/>
          <a:p>
            <a:pPr marL="338138" indent="-338138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Homoeopathy   has   proved   itself   to be of great   scope  in   treating  all   diseases,  both   acute   and chronic.</a:t>
            </a:r>
          </a:p>
          <a:p>
            <a:pPr marL="338138" indent="-338138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GB" b="1" dirty="0" smtClean="0">
              <a:solidFill>
                <a:srgbClr val="FF0000"/>
              </a:solidFill>
            </a:endParaRPr>
          </a:p>
          <a:p>
            <a:pPr marL="338138" indent="-338138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It is also capable of effectively and  efficaciously preventing and curing communicable and infectious diseases.</a:t>
            </a:r>
          </a:p>
          <a:p>
            <a:pPr marL="338138" indent="-338138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900" b="1" dirty="0" smtClean="0">
                <a:solidFill>
                  <a:srgbClr val="FF0000"/>
                </a:solidFill>
              </a:rPr>
              <a:t>   </a:t>
            </a:r>
          </a:p>
          <a:p>
            <a:pPr marL="338138" indent="-33813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It can also successfully manage gynaecological and obstetrical cases.</a:t>
            </a:r>
          </a:p>
          <a:p>
            <a:pPr marL="338138" indent="-33813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900" b="1" dirty="0" smtClean="0">
                <a:solidFill>
                  <a:srgbClr val="FF0000"/>
                </a:solidFill>
              </a:rPr>
              <a:t> </a:t>
            </a:r>
          </a:p>
          <a:p>
            <a:pPr marL="338138" indent="-33813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It is also successful in the management of paediatric and geriatric ailments.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09600" y="228600"/>
            <a:ext cx="7772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b="1">
                <a:solidFill>
                  <a:srgbClr val="00FF00"/>
                </a:solidFill>
              </a:rPr>
              <a:t>Scope of Homoeopathy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066800"/>
            <a:ext cx="8229600" cy="5105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GB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Almost all   kinds of behavioural disorders, neurological problems, metabolic diseases are also   within   its   effective curability.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GB" sz="9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Many surgical  conditions relating to peptic ulcer, tonsillitis, goitre, kidney, urinary bladder, gall bladder, pancreas etc.  can  be   safely   dealt   with through homoeopathic medicine.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900" b="1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Tendencies leading to surgical   intervention   can be well avoided if early diagnosis is made and prompt  homoeopathic treatment is done.</a:t>
            </a:r>
            <a:r>
              <a:rPr lang="en-GB" b="1" dirty="0" smtClean="0"/>
              <a:t>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0" y="228600"/>
            <a:ext cx="7391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b="1">
                <a:solidFill>
                  <a:srgbClr val="00FF00"/>
                </a:solidFill>
              </a:rPr>
              <a:t>Scope of Homoeopathy</a:t>
            </a:r>
            <a:r>
              <a:rPr lang="en-GB" sz="3200" b="1"/>
              <a:t> (contd…..)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914400"/>
            <a:ext cx="7848600" cy="5715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400" b="1" smtClean="0">
                <a:solidFill>
                  <a:srgbClr val="FF0000"/>
                </a:solidFill>
              </a:rPr>
              <a:t>Its role in primary   health care is  also  highly   rewarding, especially in a developing country like India.  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400" b="1" smtClean="0">
                <a:solidFill>
                  <a:srgbClr val="FF0000"/>
                </a:solidFill>
              </a:rPr>
              <a:t>Homoeopathy has a ready and effective answer to the menace of addiction to drugs, tobacco and alcohol and is highly efficacious in ridding the addicts of their craving for these noxious substances. 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400" b="1" smtClean="0">
                <a:solidFill>
                  <a:srgbClr val="FF0000"/>
                </a:solidFill>
              </a:rPr>
              <a:t>Efficacious in controlling and containing epidemics.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z="24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sz="240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62000" y="228600"/>
            <a:ext cx="7391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b="1">
                <a:solidFill>
                  <a:srgbClr val="00FF00"/>
                </a:solidFill>
              </a:rPr>
              <a:t>Scope of Homoeopathy</a:t>
            </a:r>
            <a:r>
              <a:rPr lang="en-GB" sz="3200" b="1"/>
              <a:t> (contd…..)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229600" cy="5867400"/>
          </a:xfrm>
        </p:spPr>
        <p:txBody>
          <a:bodyPr rtlCol="0" anchor="ctr">
            <a:normAutofit/>
          </a:bodyPr>
          <a:lstStyle/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Homoeopathy is currently prevailing in practice  over eighty countries in the world. 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The practice of homoeopathy is widespread in Europe, the United Kingdom, India, Pakistan, Sri Lanka, Malaysia, South Africa, Nigeria, Russian, South and North America, New Zealand and the South Pacific.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Homoeopathy has been integrated in to the National Health Care Systems of many countries including India, Mexico, Pakistan, Sri Lanka and United Kingdom.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19200" y="152400"/>
            <a:ext cx="6705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FF00"/>
                </a:solidFill>
              </a:rPr>
              <a:t>Present Status of Homoeopathy</a:t>
            </a:r>
            <a:endParaRPr lang="en-GB" sz="32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</TotalTime>
  <Words>739</Words>
  <Application>Microsoft Office PowerPoint</Application>
  <PresentationFormat>On-screen Show (4:3)</PresentationFormat>
  <Paragraphs>109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Black</vt:lpstr>
      <vt:lpstr>Bamini</vt:lpstr>
      <vt:lpstr>Bookman Old Style</vt:lpstr>
      <vt:lpstr>Latha</vt:lpstr>
      <vt:lpstr>Lucida Sans Unicode</vt:lpstr>
      <vt:lpstr>Tahoma</vt:lpstr>
      <vt:lpstr>Verdana</vt:lpstr>
      <vt:lpstr>Wingdings</vt:lpstr>
      <vt:lpstr>Wingdings 2</vt:lpstr>
      <vt:lpstr>Wingdings 3</vt:lpstr>
      <vt:lpstr>Concourse</vt:lpstr>
      <vt:lpstr>A  GLIMPSE   INTO HOMOEOPATHY</vt:lpstr>
      <vt:lpstr>PowerPoint Presentation</vt:lpstr>
      <vt:lpstr>   Law of Similars  Law of Single medicine  Law of Minimum Dose     Law of Drug Dynamisation  Law of Individualization  Law of Vital force      </vt:lpstr>
      <vt:lpstr>PowerPoint Presentation</vt:lpstr>
      <vt:lpstr>A German Physician  1755 – 1843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குழந்தைகளுக்கு எற்படும் நோய்களும் </vt:lpstr>
      <vt:lpstr>சளி (அ) [yதோக்ஷம் </vt:lpstr>
      <vt:lpstr>டான்சில் கட்டிகள்</vt:lpstr>
      <vt:lpstr> (adenoids)</vt:lpstr>
      <vt:lpstr>PowerPoint Presentation</vt:lpstr>
      <vt:lpstr>(Acute bronchitis):</vt:lpstr>
      <vt:lpstr>Asthma: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GLIMPSE   INTO HOMOEOPATHY</dc:title>
  <dc:creator>SKHMC</dc:creator>
  <cp:lastModifiedBy>Lib Lab One</cp:lastModifiedBy>
  <cp:revision>16</cp:revision>
  <dcterms:created xsi:type="dcterms:W3CDTF">2009-11-24T07:04:25Z</dcterms:created>
  <dcterms:modified xsi:type="dcterms:W3CDTF">2019-09-23T05:16:16Z</dcterms:modified>
</cp:coreProperties>
</file>